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6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27"/>
    <p:restoredTop sz="94694"/>
  </p:normalViewPr>
  <p:slideViewPr>
    <p:cSldViewPr snapToGrid="0" snapToObjects="1">
      <p:cViewPr varScale="1">
        <p:scale>
          <a:sx n="105" d="100"/>
          <a:sy n="105" d="100"/>
        </p:scale>
        <p:origin x="65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9/3/20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9/3/20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9/3/20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9/3/20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9/3/20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9/3/20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mailto:walter@psrphila.org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64D51-F425-2846-A617-A215AE30B1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Gas Stoves, </a:t>
            </a:r>
            <a:r>
              <a:rPr lang="en-US" dirty="0" err="1"/>
              <a:t>InDOOR</a:t>
            </a:r>
            <a:r>
              <a:rPr lang="en-US" dirty="0"/>
              <a:t> Air Pollution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E15E2D-9129-A140-9B20-A792CCDE5C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Walter Tsou, MD, MPH</a:t>
            </a:r>
          </a:p>
          <a:p>
            <a:r>
              <a:rPr lang="en-US" dirty="0"/>
              <a:t>PSR Pennsylvania</a:t>
            </a:r>
          </a:p>
        </p:txBody>
      </p:sp>
    </p:spTree>
    <p:extLst>
      <p:ext uri="{BB962C8B-B14F-4D97-AF65-F5344CB8AC3E}">
        <p14:creationId xmlns:p14="http://schemas.microsoft.com/office/powerpoint/2010/main" val="38962751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38A70-0322-ED42-BB8B-473F586AF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Children at higher risk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D1EAAE-5E0F-114B-B317-7AA0D02828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Lung tissues are forming until age 6</a:t>
            </a:r>
          </a:p>
          <a:p>
            <a:pPr lvl="1"/>
            <a:r>
              <a:rPr lang="en-US" dirty="0"/>
              <a:t>Newborn – 24 million alveoli</a:t>
            </a:r>
          </a:p>
          <a:p>
            <a:pPr lvl="1"/>
            <a:r>
              <a:rPr lang="en-US" dirty="0"/>
              <a:t>Age 4 – 257 million alveoli</a:t>
            </a:r>
          </a:p>
          <a:p>
            <a:r>
              <a:rPr lang="en-US" dirty="0"/>
              <a:t>Children breathe 50% more per body weight than adults</a:t>
            </a:r>
          </a:p>
          <a:p>
            <a:r>
              <a:rPr lang="en-US" dirty="0"/>
              <a:t>Air pollution increases inflammatory response and oxidative stress in lungs</a:t>
            </a:r>
          </a:p>
          <a:p>
            <a:r>
              <a:rPr lang="en-US" dirty="0"/>
              <a:t>Meta analysis shows 32% increase in current and lifetime risk of asthma in homes with gas stoves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79C46D-D01D-0C45-B494-FA37B81EB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4182" y="4658496"/>
            <a:ext cx="3558747" cy="200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8177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BC7CA-EF7D-264F-B689-273EFE9B5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income homes unable to ventilate properly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E00D22-741A-0C4F-8844-D3CCDE674D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Smaller confined spaces with more people</a:t>
            </a:r>
          </a:p>
          <a:p>
            <a:r>
              <a:rPr lang="en-US" dirty="0"/>
              <a:t>Use of stove for heat in some homes</a:t>
            </a:r>
          </a:p>
          <a:p>
            <a:pPr lvl="1"/>
            <a:r>
              <a:rPr lang="en-US" dirty="0"/>
              <a:t>Baltimore study of 150 asthmatic pre-school kids found 14% used stove for heat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25DE22-2602-0E4E-B4E8-67C36078B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672511"/>
            <a:ext cx="3750276" cy="2819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4F300D-C79D-0E4E-B7C3-91378E1CF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567165"/>
            <a:ext cx="4562651" cy="303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8729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09DD4-E61E-554D-9863-7C2940F8D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Environmental justice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9AB90A-DB50-1B4A-9B2A-8F7970C980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Low income neighborhoods already began with higher rates of asthma, less access to health care</a:t>
            </a:r>
          </a:p>
          <a:p>
            <a:pPr lvl="1"/>
            <a:r>
              <a:rPr lang="en-US" dirty="0"/>
              <a:t>Disproportionally impacts minorities</a:t>
            </a:r>
          </a:p>
          <a:p>
            <a:pPr lvl="1"/>
            <a:r>
              <a:rPr lang="en-US" dirty="0"/>
              <a:t>”Green” buildings improved asthma and other health conditions for public housing residents</a:t>
            </a:r>
          </a:p>
        </p:txBody>
      </p:sp>
    </p:spTree>
    <p:extLst>
      <p:ext uri="{BB962C8B-B14F-4D97-AF65-F5344CB8AC3E}">
        <p14:creationId xmlns:p14="http://schemas.microsoft.com/office/powerpoint/2010/main" val="29811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DFA6E-BDF9-2547-9E0B-B606A3F50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676792"/>
            <a:ext cx="8610600" cy="1293028"/>
          </a:xfrm>
        </p:spPr>
        <p:txBody>
          <a:bodyPr>
            <a:normAutofit fontScale="90000"/>
          </a:bodyPr>
          <a:lstStyle/>
          <a:p>
            <a:r>
              <a:rPr lang="en-US" dirty="0"/>
              <a:t>Ventilation is important, but not as good as electric stoves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D21DE9-E3A2-AC42-9088-1E74B79DA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066970"/>
            <a:ext cx="10820400" cy="4024125"/>
          </a:xfrm>
        </p:spPr>
        <p:txBody>
          <a:bodyPr/>
          <a:lstStyle/>
          <a:p>
            <a:r>
              <a:rPr lang="en-US" dirty="0"/>
              <a:t>No or few building code regulations for gas stove ventilation</a:t>
            </a:r>
          </a:p>
          <a:p>
            <a:r>
              <a:rPr lang="en-US" dirty="0"/>
              <a:t>Recirculating hoods do not remove NO2 or CO</a:t>
            </a:r>
          </a:p>
          <a:p>
            <a:r>
              <a:rPr lang="en-US" dirty="0"/>
              <a:t>Many hoods not connected to outside</a:t>
            </a:r>
          </a:p>
          <a:p>
            <a:r>
              <a:rPr lang="en-US" dirty="0"/>
              <a:t>Many do not use hoods when cooking – Calif survey shows 40-60% do not use hood or open windows</a:t>
            </a:r>
          </a:p>
          <a:p>
            <a:r>
              <a:rPr lang="en-US" dirty="0"/>
              <a:t>Energy efficient homes are more likely to recirculate pollutants without an outside hood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EBEBAF-3DC4-FC44-A104-876EA72D0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5793" y="4457111"/>
            <a:ext cx="2902179" cy="230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0929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F1BDD-23F7-B141-AB4A-EC50845B9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 Stoves are a good choice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F1870-9ED0-D54A-A214-7C0C390EB3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NO2, No CO</a:t>
            </a:r>
          </a:p>
          <a:p>
            <a:r>
              <a:rPr lang="en-US" dirty="0"/>
              <a:t>Hoods still needed for steam ventilation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064BC3-94DE-2649-B238-99FC30032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291" y="3303834"/>
            <a:ext cx="6639383" cy="29148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CB226D-944B-0C4C-9BF5-5722F4A27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4D6B71-B946-DC49-8937-87986AA24D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0712" y="2938539"/>
            <a:ext cx="4865576" cy="3645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482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4543D-470B-7444-9E49-46A8EC49E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implications if you stick with gas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E3F7F-F3E1-9849-8383-743C773C3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743499"/>
            <a:ext cx="10820400" cy="4024125"/>
          </a:xfrm>
        </p:spPr>
        <p:txBody>
          <a:bodyPr/>
          <a:lstStyle/>
          <a:p>
            <a:r>
              <a:rPr lang="en-US" dirty="0"/>
              <a:t>More stringent federal, state and local standards for NO2 and CO</a:t>
            </a:r>
          </a:p>
          <a:p>
            <a:r>
              <a:rPr lang="en-US" dirty="0"/>
              <a:t>Design gas stoves with automatic ventilation?</a:t>
            </a:r>
          </a:p>
          <a:p>
            <a:r>
              <a:rPr lang="en-US" dirty="0"/>
              <a:t>Strengthen building codes requiring outdoor hood for gas stoves</a:t>
            </a:r>
          </a:p>
          <a:p>
            <a:r>
              <a:rPr lang="en-US" dirty="0"/>
              <a:t>Improve CO detectors to detect at lower levels</a:t>
            </a:r>
          </a:p>
          <a:p>
            <a:r>
              <a:rPr lang="en-US" dirty="0"/>
              <a:t>Public education on gas stove usage at the point of sale</a:t>
            </a:r>
          </a:p>
        </p:txBody>
      </p:sp>
    </p:spTree>
    <p:extLst>
      <p:ext uri="{BB962C8B-B14F-4D97-AF65-F5344CB8AC3E}">
        <p14:creationId xmlns:p14="http://schemas.microsoft.com/office/powerpoint/2010/main" val="30665656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E8059-2558-8446-B6CB-CC327A1EF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implications if you move to electric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B95B5-B5CE-A44E-90EB-AC49ECFF62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Communities electrify everything</a:t>
            </a:r>
          </a:p>
          <a:p>
            <a:pPr lvl="1"/>
            <a:r>
              <a:rPr lang="en-US" dirty="0"/>
              <a:t>No more gas hookups for new construction</a:t>
            </a:r>
          </a:p>
          <a:p>
            <a:pPr lvl="1"/>
            <a:r>
              <a:rPr lang="en-US" dirty="0"/>
              <a:t>Electric source from renewable energy</a:t>
            </a:r>
          </a:p>
          <a:p>
            <a:r>
              <a:rPr lang="en-US" dirty="0"/>
              <a:t>Install induction stoves, esp. in child care settings and schools</a:t>
            </a:r>
          </a:p>
          <a:p>
            <a:r>
              <a:rPr lang="en-US" dirty="0"/>
              <a:t>Incentivize gas stove replacements with electric or induction stoves</a:t>
            </a:r>
          </a:p>
          <a:p>
            <a:r>
              <a:rPr lang="en-US" dirty="0"/>
              <a:t>Improved health benefits, esp. children, those with compromised lungs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1491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3D15A-8071-F14B-9366-85A0CF7BC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B86BF-780C-ED44-9C8A-5CB9ADAD8D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we quantify the health benefits for ventilation vs electric stoves?</a:t>
            </a:r>
          </a:p>
          <a:p>
            <a:pPr lvl="1"/>
            <a:r>
              <a:rPr lang="en-US" dirty="0"/>
              <a:t>For children?</a:t>
            </a:r>
          </a:p>
          <a:p>
            <a:pPr lvl="1"/>
            <a:r>
              <a:rPr lang="en-US" dirty="0"/>
              <a:t>For adults?</a:t>
            </a:r>
          </a:p>
          <a:p>
            <a:r>
              <a:rPr lang="en-US" dirty="0"/>
              <a:t>What is the timeline for ROI for moving to electric homes, including stoves?</a:t>
            </a:r>
          </a:p>
          <a:p>
            <a:r>
              <a:rPr lang="en-US" dirty="0"/>
              <a:t>What is the best way to heat, cook with electricity using renewables?</a:t>
            </a:r>
          </a:p>
          <a:p>
            <a:r>
              <a:rPr lang="en-US" dirty="0"/>
              <a:t>How do best retrofit homes for energy efficiency?</a:t>
            </a:r>
          </a:p>
          <a:p>
            <a:pPr lvl="1"/>
            <a:r>
              <a:rPr lang="en-US" dirty="0"/>
              <a:t>Gas stoves in air tight kitchens?</a:t>
            </a:r>
          </a:p>
          <a:p>
            <a:pPr lvl="1"/>
            <a:r>
              <a:rPr lang="en-US" dirty="0"/>
              <a:t>Ventilation for passive homes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9649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CE105-C316-C541-96E7-DEDB6DBF66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2548" y="447804"/>
            <a:ext cx="9448800" cy="1270312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707D47-D118-A343-80C0-A281AFA0F067}"/>
              </a:ext>
            </a:extLst>
          </p:cNvPr>
          <p:cNvSpPr txBox="1"/>
          <p:nvPr/>
        </p:nvSpPr>
        <p:spPr>
          <a:xfrm>
            <a:off x="3083752" y="2278439"/>
            <a:ext cx="67216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Thank You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Walter Tsou, MD, MPH</a:t>
            </a:r>
          </a:p>
          <a:p>
            <a:pPr algn="ctr"/>
            <a:r>
              <a:rPr lang="en-US" sz="3200" dirty="0">
                <a:hlinkClick r:id="rId2"/>
              </a:rPr>
              <a:t>walter@psrphila.org</a:t>
            </a:r>
            <a:endParaRPr lang="en-US" sz="3200" dirty="0"/>
          </a:p>
          <a:p>
            <a:pPr algn="ctr"/>
            <a:r>
              <a:rPr lang="en-US" sz="3200" dirty="0" err="1"/>
              <a:t>www.psrpa.org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55900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E2491A-40F0-6F44-85BB-82BAB59E9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6983" y="239706"/>
            <a:ext cx="4732317" cy="62489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ADD128-8DFC-094D-BF19-A34688809E17}"/>
              </a:ext>
            </a:extLst>
          </p:cNvPr>
          <p:cNvSpPr txBox="1"/>
          <p:nvPr/>
        </p:nvSpPr>
        <p:spPr>
          <a:xfrm>
            <a:off x="6881415" y="6488668"/>
            <a:ext cx="3803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Report Released May 5, 2020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F71B92-4C95-7042-8272-BAD762189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9233" y="1109731"/>
            <a:ext cx="1867304" cy="493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567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96308-3C59-2144-AAAA-408729746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FINDINGS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0A3B8-6BB3-A04D-947A-57051EF21A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18594"/>
            <a:ext cx="10820400" cy="4792716"/>
          </a:xfrm>
        </p:spPr>
        <p:txBody>
          <a:bodyPr>
            <a:normAutofit/>
          </a:bodyPr>
          <a:lstStyle/>
          <a:p>
            <a:r>
              <a:rPr lang="en-US" dirty="0"/>
              <a:t>Indoor air is largely unregulated and is often more polluted than outdoor air</a:t>
            </a:r>
          </a:p>
          <a:p>
            <a:r>
              <a:rPr lang="en-US" dirty="0"/>
              <a:t>Gas stoves can be a large source of toxic pollutants indoors</a:t>
            </a:r>
          </a:p>
          <a:p>
            <a:r>
              <a:rPr lang="en-US" dirty="0">
                <a:solidFill>
                  <a:srgbClr val="FFFF00"/>
                </a:solidFill>
              </a:rPr>
              <a:t>Indoor pollution from gas stoves can reach levels that would be illegal outdoors</a:t>
            </a:r>
          </a:p>
          <a:p>
            <a:r>
              <a:rPr lang="en-US" dirty="0"/>
              <a:t>There are well-documented risks to respiratory health from gas stove pollution</a:t>
            </a:r>
            <a:endParaRPr lang="en-US" b="1" dirty="0"/>
          </a:p>
          <a:p>
            <a:r>
              <a:rPr lang="en-US" dirty="0"/>
              <a:t>Children are particularly at risk of respiratory illnesses associated with gas stove pollution </a:t>
            </a:r>
            <a:endParaRPr lang="en-US" b="1" dirty="0"/>
          </a:p>
          <a:p>
            <a:r>
              <a:rPr lang="en-US" dirty="0"/>
              <a:t>Lower-income households may be at higher risk of gas stove pollution exposure</a:t>
            </a:r>
          </a:p>
          <a:p>
            <a:r>
              <a:rPr lang="en-US" dirty="0"/>
              <a:t>Ventilation is critical but is not the sole strategy to prevent exposure. </a:t>
            </a:r>
            <a:endParaRPr lang="en-US" b="1" dirty="0"/>
          </a:p>
          <a:p>
            <a:r>
              <a:rPr lang="en-US" dirty="0">
                <a:solidFill>
                  <a:srgbClr val="FFFF00"/>
                </a:solidFill>
              </a:rPr>
              <a:t>Electric cooking is a cleaner household cooking option </a:t>
            </a:r>
            <a:endParaRPr lang="en-US" b="1" dirty="0">
              <a:solidFill>
                <a:srgbClr val="FFFF00"/>
              </a:solidFill>
            </a:endParaRP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3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ED654-2723-4249-8ABE-987C494D2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Gas Furnace ducts are required to ventilate to the outdoors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67CC16F-6944-364A-B2CD-F74F92C732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4848" y="2243245"/>
            <a:ext cx="5381221" cy="4046344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E99944-48A4-1148-8A0D-89416442D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7573" y="2057401"/>
            <a:ext cx="3552739" cy="47247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CAF6CA-3560-5A4B-92FC-E953DBD445A5}"/>
              </a:ext>
            </a:extLst>
          </p:cNvPr>
          <p:cNvSpPr txBox="1"/>
          <p:nvPr/>
        </p:nvSpPr>
        <p:spPr>
          <a:xfrm>
            <a:off x="6086069" y="2681417"/>
            <a:ext cx="801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ducts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91E7DCC-CD28-634F-B3CA-746CB153A40A}"/>
              </a:ext>
            </a:extLst>
          </p:cNvPr>
          <p:cNvCxnSpPr>
            <a:stCxn id="6" idx="3"/>
          </p:cNvCxnSpPr>
          <p:nvPr/>
        </p:nvCxnSpPr>
        <p:spPr>
          <a:xfrm>
            <a:off x="6887892" y="2866083"/>
            <a:ext cx="1502346" cy="24782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5247A08-6365-4341-B776-B13A00D33CFC}"/>
              </a:ext>
            </a:extLst>
          </p:cNvPr>
          <p:cNvCxnSpPr>
            <a:cxnSpLocks/>
          </p:cNvCxnSpPr>
          <p:nvPr/>
        </p:nvCxnSpPr>
        <p:spPr>
          <a:xfrm>
            <a:off x="6703961" y="3050749"/>
            <a:ext cx="2059981" cy="37825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611B560-C4FB-9345-A69C-77E4A9B4CEA1}"/>
              </a:ext>
            </a:extLst>
          </p:cNvPr>
          <p:cNvCxnSpPr>
            <a:cxnSpLocks/>
          </p:cNvCxnSpPr>
          <p:nvPr/>
        </p:nvCxnSpPr>
        <p:spPr>
          <a:xfrm flipH="1" flipV="1">
            <a:off x="2789535" y="2660721"/>
            <a:ext cx="3296534" cy="19987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C79076E-C81A-2343-884F-E7BFCD4DE97C}"/>
              </a:ext>
            </a:extLst>
          </p:cNvPr>
          <p:cNvCxnSpPr>
            <a:cxnSpLocks/>
          </p:cNvCxnSpPr>
          <p:nvPr/>
        </p:nvCxnSpPr>
        <p:spPr>
          <a:xfrm flipH="1">
            <a:off x="2365469" y="2987248"/>
            <a:ext cx="3806423" cy="20388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2753A6A-A47C-E144-92B5-856A069FFFD0}"/>
              </a:ext>
            </a:extLst>
          </p:cNvPr>
          <p:cNvCxnSpPr>
            <a:cxnSpLocks/>
          </p:cNvCxnSpPr>
          <p:nvPr/>
        </p:nvCxnSpPr>
        <p:spPr>
          <a:xfrm flipH="1">
            <a:off x="4074667" y="3082327"/>
            <a:ext cx="2097225" cy="40228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241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E0AC1-5C48-0645-AF30-FC2371559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Indoor gas stove may have no ventilation requirement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0C78C7-F3C5-4549-BE6C-C0CF95C8F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959" y="2662545"/>
            <a:ext cx="4469219" cy="3360576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724C58B-3B1F-AE4C-AF6D-C91870C7AF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25296" y="2662544"/>
            <a:ext cx="5962481" cy="3602332"/>
          </a:xfrm>
        </p:spPr>
      </p:pic>
    </p:spTree>
    <p:extLst>
      <p:ext uri="{BB962C8B-B14F-4D97-AF65-F5344CB8AC3E}">
        <p14:creationId xmlns:p14="http://schemas.microsoft.com/office/powerpoint/2010/main" val="2892730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BA4BD-2FA8-154C-BED5-DB5ED64EF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Indoor air quality matters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A553A8-E02B-1B4D-8474-99715FB781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COVID19 – self quarantine, spend 90% indoors</a:t>
            </a:r>
          </a:p>
          <a:p>
            <a:r>
              <a:rPr lang="en-US" sz="2800" dirty="0"/>
              <a:t>No federal regulations on indoor air quality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552932-A9BC-114E-B4F8-7C52F56FA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54D787-C2C1-A644-B541-128F5D2A16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847" y="3709749"/>
            <a:ext cx="5620017" cy="250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620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D9FF1-3FB6-3F4F-9CF5-F9A7C7CAD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GAS Stoves emit NO2 and Co, both </a:t>
            </a:r>
            <a:r>
              <a:rPr lang="en-US" dirty="0" err="1"/>
              <a:t>Epa</a:t>
            </a:r>
            <a:r>
              <a:rPr lang="en-US" dirty="0"/>
              <a:t> criteria pollutants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DC6AAF-2EC0-0D4E-8E4E-BB7A894D4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600" y="2194560"/>
            <a:ext cx="9702800" cy="412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256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18CC45B-36C1-4F4F-9800-B0C219917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Criteria pollutants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CF15754-D3ED-1446-9CFA-8602A497200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Carbon Monoxide</a:t>
            </a:r>
          </a:p>
          <a:p>
            <a:pPr lvl="1"/>
            <a:r>
              <a:rPr lang="en-US" dirty="0"/>
              <a:t>Undetectable by humans</a:t>
            </a:r>
          </a:p>
          <a:p>
            <a:pPr lvl="1"/>
            <a:r>
              <a:rPr lang="en-US" dirty="0"/>
              <a:t>Federal standard 1971, 35 ppm in one hour, 9 ppm in 8 hours</a:t>
            </a:r>
          </a:p>
          <a:p>
            <a:pPr lvl="1"/>
            <a:r>
              <a:rPr lang="en-US" dirty="0"/>
              <a:t>No gas stoves</a:t>
            </a:r>
          </a:p>
          <a:p>
            <a:pPr lvl="2"/>
            <a:r>
              <a:rPr lang="en-US" dirty="0"/>
              <a:t>0.5-5 ppm</a:t>
            </a:r>
          </a:p>
          <a:p>
            <a:pPr lvl="1"/>
            <a:r>
              <a:rPr lang="en-US" dirty="0"/>
              <a:t>With gas stoves</a:t>
            </a:r>
          </a:p>
          <a:p>
            <a:pPr lvl="2"/>
            <a:r>
              <a:rPr lang="en-US" dirty="0"/>
              <a:t>5-30 ppm, depending if adjusted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49E78A-33DC-1543-8CF8-1C2E4AC7795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Nitrogen Oxides</a:t>
            </a:r>
          </a:p>
          <a:p>
            <a:r>
              <a:rPr lang="en-US" dirty="0"/>
              <a:t>Major component of smog </a:t>
            </a:r>
          </a:p>
          <a:p>
            <a:r>
              <a:rPr lang="en-US" dirty="0"/>
              <a:t>100 ppb EPA standard </a:t>
            </a:r>
          </a:p>
          <a:p>
            <a:pPr lvl="1"/>
            <a:r>
              <a:rPr lang="en-US" dirty="0"/>
              <a:t>Electric stoves – 0 ppm</a:t>
            </a:r>
          </a:p>
          <a:p>
            <a:pPr lvl="1"/>
            <a:r>
              <a:rPr lang="en-US" dirty="0"/>
              <a:t>Gas cooktop – 82-300 ppm</a:t>
            </a:r>
          </a:p>
          <a:p>
            <a:pPr lvl="1"/>
            <a:r>
              <a:rPr lang="en-US" dirty="0"/>
              <a:t>Gas oven – 130-546 ppm</a:t>
            </a:r>
          </a:p>
        </p:txBody>
      </p:sp>
    </p:spTree>
    <p:extLst>
      <p:ext uri="{BB962C8B-B14F-4D97-AF65-F5344CB8AC3E}">
        <p14:creationId xmlns:p14="http://schemas.microsoft.com/office/powerpoint/2010/main" val="2724943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19B5169-0606-8A4F-90B7-B749F9E38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NO2 health effects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89FF5A-E1E3-F64F-BE3A-9DF67A8517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Asthma</a:t>
            </a:r>
          </a:p>
          <a:p>
            <a:pPr lvl="1"/>
            <a:r>
              <a:rPr lang="en-US" dirty="0"/>
              <a:t>Wheezing</a:t>
            </a:r>
          </a:p>
          <a:p>
            <a:pPr lvl="1"/>
            <a:r>
              <a:rPr lang="en-US" dirty="0"/>
              <a:t>Cough</a:t>
            </a:r>
          </a:p>
          <a:p>
            <a:pPr lvl="1"/>
            <a:r>
              <a:rPr lang="en-US" dirty="0"/>
              <a:t>Chest tightness</a:t>
            </a:r>
          </a:p>
          <a:p>
            <a:r>
              <a:rPr lang="en-US" dirty="0"/>
              <a:t>Cardiovascular</a:t>
            </a:r>
          </a:p>
          <a:p>
            <a:r>
              <a:rPr lang="en-US" dirty="0"/>
              <a:t>Exacerbate COPD</a:t>
            </a:r>
          </a:p>
          <a:p>
            <a:r>
              <a:rPr lang="en-US" dirty="0"/>
              <a:t>Impaired cognition, ADHD in children?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002811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1302</TotalTime>
  <Words>658</Words>
  <Application>Microsoft Macintosh PowerPoint</Application>
  <PresentationFormat>Widescreen</PresentationFormat>
  <Paragraphs>96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Century Gothic</vt:lpstr>
      <vt:lpstr>Vapor Trail</vt:lpstr>
      <vt:lpstr>Gas Stoves, InDOOR Air Pollution</vt:lpstr>
      <vt:lpstr>PowerPoint Presentation</vt:lpstr>
      <vt:lpstr>Key FINDINGS</vt:lpstr>
      <vt:lpstr>Gas Furnace ducts are required to ventilate to the outdoors </vt:lpstr>
      <vt:lpstr>Indoor gas stove may have no ventilation requirement</vt:lpstr>
      <vt:lpstr>Indoor air quality matters</vt:lpstr>
      <vt:lpstr>GAS Stoves emit NO2 and Co, both Epa criteria pollutants</vt:lpstr>
      <vt:lpstr>Criteria pollutants</vt:lpstr>
      <vt:lpstr>NO2 health effects</vt:lpstr>
      <vt:lpstr>Children at higher risk</vt:lpstr>
      <vt:lpstr>Low income homes unable to ventilate properly</vt:lpstr>
      <vt:lpstr>Environmental justice</vt:lpstr>
      <vt:lpstr>Ventilation is important, but not as good as electric stoves</vt:lpstr>
      <vt:lpstr>Electric Stoves are a good choice</vt:lpstr>
      <vt:lpstr>Policy implications if you stick with gas</vt:lpstr>
      <vt:lpstr>Policy implications if you move to electric</vt:lpstr>
      <vt:lpstr>Research questions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Gas Stoves, InDOOR Air Pollution</dc:title>
  <dc:creator>Jean Lee</dc:creator>
  <cp:lastModifiedBy>Microsoft Office User</cp:lastModifiedBy>
  <cp:revision>20</cp:revision>
  <dcterms:created xsi:type="dcterms:W3CDTF">2020-05-12T19:20:21Z</dcterms:created>
  <dcterms:modified xsi:type="dcterms:W3CDTF">2020-09-03T11:54:30Z</dcterms:modified>
</cp:coreProperties>
</file>